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9" autoAdjust="0"/>
    <p:restoredTop sz="94660"/>
  </p:normalViewPr>
  <p:slideViewPr>
    <p:cSldViewPr snapToGrid="0">
      <p:cViewPr varScale="1">
        <p:scale>
          <a:sx n="72" d="100"/>
          <a:sy n="72" d="100"/>
        </p:scale>
        <p:origin x="1092" y="7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10C40D-55CF-4FAB-B6E0-65BD0976DB05}"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EDF5F-25E0-470B-8CE3-CE7874094841}" type="slidenum">
              <a:rPr lang="en-GB" smtClean="0"/>
              <a:t>‹#›</a:t>
            </a:fld>
            <a:endParaRPr lang="en-GB"/>
          </a:p>
        </p:txBody>
      </p:sp>
    </p:spTree>
    <p:extLst>
      <p:ext uri="{BB962C8B-B14F-4D97-AF65-F5344CB8AC3E}">
        <p14:creationId xmlns:p14="http://schemas.microsoft.com/office/powerpoint/2010/main" val="92089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10C40D-55CF-4FAB-B6E0-65BD0976DB05}"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EDF5F-25E0-470B-8CE3-CE7874094841}" type="slidenum">
              <a:rPr lang="en-GB" smtClean="0"/>
              <a:t>‹#›</a:t>
            </a:fld>
            <a:endParaRPr lang="en-GB"/>
          </a:p>
        </p:txBody>
      </p:sp>
    </p:spTree>
    <p:extLst>
      <p:ext uri="{BB962C8B-B14F-4D97-AF65-F5344CB8AC3E}">
        <p14:creationId xmlns:p14="http://schemas.microsoft.com/office/powerpoint/2010/main" val="249928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10C40D-55CF-4FAB-B6E0-65BD0976DB05}"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EDF5F-25E0-470B-8CE3-CE7874094841}" type="slidenum">
              <a:rPr lang="en-GB" smtClean="0"/>
              <a:t>‹#›</a:t>
            </a:fld>
            <a:endParaRPr lang="en-GB"/>
          </a:p>
        </p:txBody>
      </p:sp>
    </p:spTree>
    <p:extLst>
      <p:ext uri="{BB962C8B-B14F-4D97-AF65-F5344CB8AC3E}">
        <p14:creationId xmlns:p14="http://schemas.microsoft.com/office/powerpoint/2010/main" val="361348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10C40D-55CF-4FAB-B6E0-65BD0976DB05}"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EDF5F-25E0-470B-8CE3-CE7874094841}" type="slidenum">
              <a:rPr lang="en-GB" smtClean="0"/>
              <a:t>‹#›</a:t>
            </a:fld>
            <a:endParaRPr lang="en-GB"/>
          </a:p>
        </p:txBody>
      </p:sp>
    </p:spTree>
    <p:extLst>
      <p:ext uri="{BB962C8B-B14F-4D97-AF65-F5344CB8AC3E}">
        <p14:creationId xmlns:p14="http://schemas.microsoft.com/office/powerpoint/2010/main" val="358688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10C40D-55CF-4FAB-B6E0-65BD0976DB05}"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EDF5F-25E0-470B-8CE3-CE7874094841}" type="slidenum">
              <a:rPr lang="en-GB" smtClean="0"/>
              <a:t>‹#›</a:t>
            </a:fld>
            <a:endParaRPr lang="en-GB"/>
          </a:p>
        </p:txBody>
      </p:sp>
    </p:spTree>
    <p:extLst>
      <p:ext uri="{BB962C8B-B14F-4D97-AF65-F5344CB8AC3E}">
        <p14:creationId xmlns:p14="http://schemas.microsoft.com/office/powerpoint/2010/main" val="304420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10C40D-55CF-4FAB-B6E0-65BD0976DB05}"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5EDF5F-25E0-470B-8CE3-CE7874094841}" type="slidenum">
              <a:rPr lang="en-GB" smtClean="0"/>
              <a:t>‹#›</a:t>
            </a:fld>
            <a:endParaRPr lang="en-GB"/>
          </a:p>
        </p:txBody>
      </p:sp>
    </p:spTree>
    <p:extLst>
      <p:ext uri="{BB962C8B-B14F-4D97-AF65-F5344CB8AC3E}">
        <p14:creationId xmlns:p14="http://schemas.microsoft.com/office/powerpoint/2010/main" val="209627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10C40D-55CF-4FAB-B6E0-65BD0976DB05}" type="datetimeFigureOut">
              <a:rPr lang="en-GB" smtClean="0"/>
              <a:t>29/09/2020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5EDF5F-25E0-470B-8CE3-CE7874094841}" type="slidenum">
              <a:rPr lang="en-GB" smtClean="0"/>
              <a:t>‹#›</a:t>
            </a:fld>
            <a:endParaRPr lang="en-GB"/>
          </a:p>
        </p:txBody>
      </p:sp>
    </p:spTree>
    <p:extLst>
      <p:ext uri="{BB962C8B-B14F-4D97-AF65-F5344CB8AC3E}">
        <p14:creationId xmlns:p14="http://schemas.microsoft.com/office/powerpoint/2010/main" val="151980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10C40D-55CF-4FAB-B6E0-65BD0976DB05}" type="datetimeFigureOut">
              <a:rPr lang="en-GB" smtClean="0"/>
              <a:t>29/09/2020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5EDF5F-25E0-470B-8CE3-CE7874094841}" type="slidenum">
              <a:rPr lang="en-GB" smtClean="0"/>
              <a:t>‹#›</a:t>
            </a:fld>
            <a:endParaRPr lang="en-GB"/>
          </a:p>
        </p:txBody>
      </p:sp>
    </p:spTree>
    <p:extLst>
      <p:ext uri="{BB962C8B-B14F-4D97-AF65-F5344CB8AC3E}">
        <p14:creationId xmlns:p14="http://schemas.microsoft.com/office/powerpoint/2010/main" val="343236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0C40D-55CF-4FAB-B6E0-65BD0976DB05}" type="datetimeFigureOut">
              <a:rPr lang="en-GB" smtClean="0"/>
              <a:t>29/09/2020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5EDF5F-25E0-470B-8CE3-CE7874094841}" type="slidenum">
              <a:rPr lang="en-GB" smtClean="0"/>
              <a:t>‹#›</a:t>
            </a:fld>
            <a:endParaRPr lang="en-GB"/>
          </a:p>
        </p:txBody>
      </p:sp>
    </p:spTree>
    <p:extLst>
      <p:ext uri="{BB962C8B-B14F-4D97-AF65-F5344CB8AC3E}">
        <p14:creationId xmlns:p14="http://schemas.microsoft.com/office/powerpoint/2010/main" val="2381787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10C40D-55CF-4FAB-B6E0-65BD0976DB05}"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5EDF5F-25E0-470B-8CE3-CE7874094841}" type="slidenum">
              <a:rPr lang="en-GB" smtClean="0"/>
              <a:t>‹#›</a:t>
            </a:fld>
            <a:endParaRPr lang="en-GB"/>
          </a:p>
        </p:txBody>
      </p:sp>
    </p:spTree>
    <p:extLst>
      <p:ext uri="{BB962C8B-B14F-4D97-AF65-F5344CB8AC3E}">
        <p14:creationId xmlns:p14="http://schemas.microsoft.com/office/powerpoint/2010/main" val="136891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10C40D-55CF-4FAB-B6E0-65BD0976DB05}"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5EDF5F-25E0-470B-8CE3-CE7874094841}" type="slidenum">
              <a:rPr lang="en-GB" smtClean="0"/>
              <a:t>‹#›</a:t>
            </a:fld>
            <a:endParaRPr lang="en-GB"/>
          </a:p>
        </p:txBody>
      </p:sp>
    </p:spTree>
    <p:extLst>
      <p:ext uri="{BB962C8B-B14F-4D97-AF65-F5344CB8AC3E}">
        <p14:creationId xmlns:p14="http://schemas.microsoft.com/office/powerpoint/2010/main" val="42363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0C40D-55CF-4FAB-B6E0-65BD0976DB05}" type="datetimeFigureOut">
              <a:rPr lang="en-GB" smtClean="0"/>
              <a:t>29/09/2020</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EDF5F-25E0-470B-8CE3-CE7874094841}" type="slidenum">
              <a:rPr lang="en-GB" smtClean="0"/>
              <a:t>‹#›</a:t>
            </a:fld>
            <a:endParaRPr lang="en-GB"/>
          </a:p>
        </p:txBody>
      </p:sp>
    </p:spTree>
    <p:extLst>
      <p:ext uri="{BB962C8B-B14F-4D97-AF65-F5344CB8AC3E}">
        <p14:creationId xmlns:p14="http://schemas.microsoft.com/office/powerpoint/2010/main" val="584875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mailto:info@axminsterandlymecancersupport.co.uk" TargetMode="External"/><Relationship Id="rId7" Type="http://schemas.openxmlformats.org/officeDocument/2006/relationships/image" Target="../media/image5.sv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g"/><Relationship Id="rId7" Type="http://schemas.openxmlformats.org/officeDocument/2006/relationships/image" Target="../media/image17.jpeg"/><Relationship Id="rId2" Type="http://schemas.openxmlformats.org/officeDocument/2006/relationships/hyperlink" Target="https://axminsterandlymecancersupport.co.uk/beach-hut/" TargetMode="Externa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FD2EE1C-5ED3-4D75-96FC-E1F8C810C74B}"/>
              </a:ext>
            </a:extLst>
          </p:cNvPr>
          <p:cNvSpPr txBox="1"/>
          <p:nvPr/>
        </p:nvSpPr>
        <p:spPr>
          <a:xfrm>
            <a:off x="7064085" y="3444662"/>
            <a:ext cx="2306636" cy="738664"/>
          </a:xfrm>
          <a:prstGeom prst="rect">
            <a:avLst/>
          </a:prstGeom>
          <a:noFill/>
        </p:spPr>
        <p:txBody>
          <a:bodyPr wrap="square" rtlCol="0">
            <a:spAutoFit/>
          </a:bodyPr>
          <a:lstStyle/>
          <a:p>
            <a:pPr algn="ctr"/>
            <a:r>
              <a:rPr lang="en-US" altLang="en-US" sz="1400" b="1" i="1" dirty="0">
                <a:latin typeface="+mj-lt"/>
              </a:rPr>
              <a:t>Supporting anyone affected by any cancer in the Axminster and Lyme area</a:t>
            </a:r>
            <a:endParaRPr lang="en-GB" sz="1400" b="1" i="1" dirty="0">
              <a:latin typeface="+mj-lt"/>
            </a:endParaRPr>
          </a:p>
        </p:txBody>
      </p:sp>
      <p:pic>
        <p:nvPicPr>
          <p:cNvPr id="1029" name="Picture 5" descr="https://static.xx.fbcdn.net/rsrc.php/v3/y6/r/w_F0QQTmQi4.png">
            <a:extLst>
              <a:ext uri="{FF2B5EF4-FFF2-40B4-BE49-F238E27FC236}">
                <a16:creationId xmlns:a16="http://schemas.microsoft.com/office/drawing/2014/main" id="{3CD31D1C-22FE-4CEE-9755-040E84E6F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D49ED5D-2D9C-4650-AB06-B93C9CC016BE}"/>
              </a:ext>
            </a:extLst>
          </p:cNvPr>
          <p:cNvSpPr txBox="1"/>
          <p:nvPr/>
        </p:nvSpPr>
        <p:spPr>
          <a:xfrm>
            <a:off x="3458543" y="482082"/>
            <a:ext cx="2987100" cy="2708434"/>
          </a:xfrm>
          <a:prstGeom prst="rect">
            <a:avLst/>
          </a:prstGeom>
          <a:noFill/>
        </p:spPr>
        <p:txBody>
          <a:bodyPr wrap="none" rtlCol="0">
            <a:spAutoFit/>
          </a:bodyPr>
          <a:lstStyle/>
          <a:p>
            <a:r>
              <a:rPr lang="en-GB" sz="1400" b="1" dirty="0"/>
              <a:t>Get in touch ….</a:t>
            </a:r>
          </a:p>
          <a:p>
            <a:endParaRPr lang="en-GB" sz="1200" dirty="0"/>
          </a:p>
          <a:p>
            <a:endParaRPr lang="en-GB" sz="1200" dirty="0"/>
          </a:p>
          <a:p>
            <a:endParaRPr lang="en-GB" sz="1200" dirty="0"/>
          </a:p>
          <a:p>
            <a:r>
              <a:rPr lang="en-GB" sz="1200" dirty="0">
                <a:hlinkClick r:id="rId3"/>
              </a:rPr>
              <a:t>info@axminsterandlymecancersupport.co.uk</a:t>
            </a:r>
            <a:endParaRPr lang="en-GB" sz="1200" dirty="0"/>
          </a:p>
          <a:p>
            <a:endParaRPr lang="en-GB" sz="1200" dirty="0"/>
          </a:p>
          <a:p>
            <a:endParaRPr lang="en-GB" sz="1200" dirty="0"/>
          </a:p>
          <a:p>
            <a:endParaRPr lang="en-GB" sz="1200" dirty="0"/>
          </a:p>
          <a:p>
            <a:endParaRPr lang="en-GB" sz="1200" dirty="0"/>
          </a:p>
          <a:p>
            <a:endParaRPr lang="en-GB" sz="1200" dirty="0"/>
          </a:p>
          <a:p>
            <a:r>
              <a:rPr lang="en-GB" sz="1200" dirty="0">
                <a:solidFill>
                  <a:srgbClr val="0070C0"/>
                </a:solidFill>
              </a:rPr>
              <a:t>www.axminsterandlymecancersupport.co.uk</a:t>
            </a:r>
          </a:p>
          <a:p>
            <a:endParaRPr lang="en-GB" sz="1200" dirty="0"/>
          </a:p>
          <a:p>
            <a:endParaRPr lang="en-GB" sz="1200" dirty="0"/>
          </a:p>
          <a:p>
            <a:r>
              <a:rPr lang="en-GB" sz="1200" dirty="0"/>
              <a:t>	Axminster and Lyme Cancer Support</a:t>
            </a:r>
          </a:p>
        </p:txBody>
      </p:sp>
      <p:pic>
        <p:nvPicPr>
          <p:cNvPr id="14" name="Graphic 13" descr="Email">
            <a:extLst>
              <a:ext uri="{FF2B5EF4-FFF2-40B4-BE49-F238E27FC236}">
                <a16:creationId xmlns:a16="http://schemas.microsoft.com/office/drawing/2014/main" id="{A202F06E-5C66-4840-A1F1-604E2876CB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38930" y="901400"/>
            <a:ext cx="457200" cy="342900"/>
          </a:xfrm>
          <a:prstGeom prst="rect">
            <a:avLst/>
          </a:prstGeom>
        </p:spPr>
      </p:pic>
      <p:pic>
        <p:nvPicPr>
          <p:cNvPr id="16" name="Graphic 15" descr="Receiver">
            <a:extLst>
              <a:ext uri="{FF2B5EF4-FFF2-40B4-BE49-F238E27FC236}">
                <a16:creationId xmlns:a16="http://schemas.microsoft.com/office/drawing/2014/main" id="{618543BF-C818-407D-8E64-B93AAD5707F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92830" y="1812567"/>
            <a:ext cx="373380" cy="373380"/>
          </a:xfrm>
          <a:prstGeom prst="rect">
            <a:avLst/>
          </a:prstGeom>
        </p:spPr>
      </p:pic>
      <p:sp>
        <p:nvSpPr>
          <p:cNvPr id="17" name="TextBox 16">
            <a:extLst>
              <a:ext uri="{FF2B5EF4-FFF2-40B4-BE49-F238E27FC236}">
                <a16:creationId xmlns:a16="http://schemas.microsoft.com/office/drawing/2014/main" id="{81046218-C75D-4EBE-8C78-F1CE2291FEF8}"/>
              </a:ext>
            </a:extLst>
          </p:cNvPr>
          <p:cNvSpPr txBox="1"/>
          <p:nvPr/>
        </p:nvSpPr>
        <p:spPr>
          <a:xfrm>
            <a:off x="3484350" y="5017998"/>
            <a:ext cx="2973600" cy="1200329"/>
          </a:xfrm>
          <a:prstGeom prst="rect">
            <a:avLst/>
          </a:prstGeom>
          <a:noFill/>
        </p:spPr>
        <p:txBody>
          <a:bodyPr wrap="square" rtlCol="0">
            <a:spAutoFit/>
          </a:bodyPr>
          <a:lstStyle/>
          <a:p>
            <a:r>
              <a:rPr lang="en-GB" sz="1200" dirty="0"/>
              <a:t>We are supported by Macmillan Cancer Support, LymeForward and drawing information from Force Exeter, The Living Tree, Penny Brohn and many national cancer charities.</a:t>
            </a:r>
          </a:p>
          <a:p>
            <a:endParaRPr lang="en-GB" sz="1200" dirty="0"/>
          </a:p>
        </p:txBody>
      </p:sp>
      <p:pic>
        <p:nvPicPr>
          <p:cNvPr id="1025" name="Picture 1" descr="w_F0QQTmQi4">
            <a:extLst>
              <a:ext uri="{FF2B5EF4-FFF2-40B4-BE49-F238E27FC236}">
                <a16:creationId xmlns:a16="http://schemas.microsoft.com/office/drawing/2014/main" id="{755DA6A0-CDE8-485E-BCD1-5CF0BDEE1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_F0QQTmQi4">
            <a:extLst>
              <a:ext uri="{FF2B5EF4-FFF2-40B4-BE49-F238E27FC236}">
                <a16:creationId xmlns:a16="http://schemas.microsoft.com/office/drawing/2014/main" id="{993D7BAC-94AB-403F-A0F7-4BBF31476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AC870A1-32BD-4180-9CA6-5AFACADC5E65}"/>
              </a:ext>
            </a:extLst>
          </p:cNvPr>
          <p:cNvSpPr txBox="1"/>
          <p:nvPr/>
        </p:nvSpPr>
        <p:spPr>
          <a:xfrm>
            <a:off x="228679" y="497514"/>
            <a:ext cx="2973385" cy="5016758"/>
          </a:xfrm>
          <a:prstGeom prst="rect">
            <a:avLst/>
          </a:prstGeom>
          <a:noFill/>
        </p:spPr>
        <p:txBody>
          <a:bodyPr wrap="square" rtlCol="0">
            <a:spAutoFit/>
          </a:bodyPr>
          <a:lstStyle/>
          <a:p>
            <a:r>
              <a:rPr lang="en-GB" sz="1400" b="1" dirty="0"/>
              <a:t>Fundraising and volunteering</a:t>
            </a:r>
          </a:p>
          <a:p>
            <a:endParaRPr lang="en-GB" sz="800" dirty="0"/>
          </a:p>
          <a:p>
            <a:r>
              <a:rPr lang="en-GB" sz="1200" dirty="0"/>
              <a:t>We organise a variety of events to fundraise and raise awareness for the Charity.  </a:t>
            </a:r>
          </a:p>
          <a:p>
            <a:endParaRPr lang="en-GB" sz="1200" dirty="0"/>
          </a:p>
          <a:p>
            <a:r>
              <a:rPr lang="en-GB" sz="1200" dirty="0"/>
              <a:t>Afternoon tea parties, auctions, suppers, walks, quiz nights, raffles and more.</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If you would like to get involved or volunteer, please get in touch.</a:t>
            </a:r>
          </a:p>
          <a:p>
            <a:r>
              <a:rPr lang="en-GB" sz="1200" dirty="0">
                <a:hlinkClick r:id="rId3"/>
              </a:rPr>
              <a:t>info@axminsterandlymecancersupport.co.uk</a:t>
            </a:r>
            <a:endParaRPr lang="en-GB" sz="1200" dirty="0"/>
          </a:p>
          <a:p>
            <a:endParaRPr lang="en-GB" sz="1200" dirty="0"/>
          </a:p>
          <a:p>
            <a:r>
              <a:rPr lang="en-GB" sz="1200" dirty="0"/>
              <a:t>For further details, please visit our website.</a:t>
            </a:r>
          </a:p>
          <a:p>
            <a:r>
              <a:rPr lang="en-GB" sz="1200" dirty="0">
                <a:solidFill>
                  <a:srgbClr val="0070C0"/>
                </a:solidFill>
              </a:rPr>
              <a:t>axminsterandlymecancersupport.co.uk</a:t>
            </a:r>
          </a:p>
          <a:p>
            <a:endParaRPr lang="en-GB" sz="1200" dirty="0"/>
          </a:p>
          <a:p>
            <a:r>
              <a:rPr lang="en-GB" sz="1200" dirty="0"/>
              <a:t>or scan the QR code below - </a:t>
            </a:r>
          </a:p>
          <a:p>
            <a:endParaRPr lang="en-GB" sz="1200" dirty="0"/>
          </a:p>
          <a:p>
            <a:endParaRPr lang="en-GB" sz="1200" dirty="0"/>
          </a:p>
        </p:txBody>
      </p:sp>
      <p:pic>
        <p:nvPicPr>
          <p:cNvPr id="3" name="Picture 2">
            <a:extLst>
              <a:ext uri="{FF2B5EF4-FFF2-40B4-BE49-F238E27FC236}">
                <a16:creationId xmlns:a16="http://schemas.microsoft.com/office/drawing/2014/main" id="{58FF0B4B-60F0-4473-8106-C4F1AD1CB3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65161" y="3429000"/>
            <a:ext cx="1375678" cy="1356419"/>
          </a:xfrm>
          <a:prstGeom prst="rect">
            <a:avLst/>
          </a:prstGeom>
        </p:spPr>
      </p:pic>
      <p:pic>
        <p:nvPicPr>
          <p:cNvPr id="10" name="Picture 9">
            <a:extLst>
              <a:ext uri="{FF2B5EF4-FFF2-40B4-BE49-F238E27FC236}">
                <a16:creationId xmlns:a16="http://schemas.microsoft.com/office/drawing/2014/main" id="{D5EAAED4-E5DA-450A-8FA0-A36C73FB4671}"/>
              </a:ext>
            </a:extLst>
          </p:cNvPr>
          <p:cNvPicPr>
            <a:picLocks noChangeAspect="1"/>
          </p:cNvPicPr>
          <p:nvPr/>
        </p:nvPicPr>
        <p:blipFill rotWithShape="1">
          <a:blip r:embed="rId9"/>
          <a:srcRect l="9768" t="11061" r="50000" b="3475"/>
          <a:stretch/>
        </p:blipFill>
        <p:spPr>
          <a:xfrm>
            <a:off x="3594614" y="2760436"/>
            <a:ext cx="369812" cy="411829"/>
          </a:xfrm>
          <a:prstGeom prst="rect">
            <a:avLst/>
          </a:prstGeom>
        </p:spPr>
      </p:pic>
      <p:pic>
        <p:nvPicPr>
          <p:cNvPr id="13" name="Picture 12">
            <a:extLst>
              <a:ext uri="{FF2B5EF4-FFF2-40B4-BE49-F238E27FC236}">
                <a16:creationId xmlns:a16="http://schemas.microsoft.com/office/drawing/2014/main" id="{EF9290C2-15D5-4D6D-8F6B-9AE6F23F4CC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1613" y="1944236"/>
            <a:ext cx="2088000" cy="1392000"/>
          </a:xfrm>
          <a:prstGeom prst="rect">
            <a:avLst/>
          </a:prstGeom>
        </p:spPr>
      </p:pic>
      <p:pic>
        <p:nvPicPr>
          <p:cNvPr id="20" name="Picture 19">
            <a:extLst>
              <a:ext uri="{FF2B5EF4-FFF2-40B4-BE49-F238E27FC236}">
                <a16:creationId xmlns:a16="http://schemas.microsoft.com/office/drawing/2014/main" id="{784AB46A-7A5B-41F7-9574-DA6927654E7C}"/>
              </a:ext>
            </a:extLst>
          </p:cNvPr>
          <p:cNvPicPr>
            <a:picLocks noChangeAspect="1"/>
          </p:cNvPicPr>
          <p:nvPr/>
        </p:nvPicPr>
        <p:blipFill rotWithShape="1">
          <a:blip r:embed="rId11"/>
          <a:srcRect t="35487" b="30327"/>
          <a:stretch/>
        </p:blipFill>
        <p:spPr>
          <a:xfrm>
            <a:off x="4411445" y="6074849"/>
            <a:ext cx="1162050" cy="397251"/>
          </a:xfrm>
          <a:prstGeom prst="rect">
            <a:avLst/>
          </a:prstGeom>
        </p:spPr>
      </p:pic>
      <p:pic>
        <p:nvPicPr>
          <p:cNvPr id="25" name="Picture 24" descr="Image may contain: text">
            <a:extLst>
              <a:ext uri="{FF2B5EF4-FFF2-40B4-BE49-F238E27FC236}">
                <a16:creationId xmlns:a16="http://schemas.microsoft.com/office/drawing/2014/main" id="{F57C3FF0-99AA-401D-978B-629A64A186D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7867" b="49307"/>
          <a:stretch/>
        </p:blipFill>
        <p:spPr bwMode="auto">
          <a:xfrm>
            <a:off x="202803" y="158670"/>
            <a:ext cx="991225" cy="270000"/>
          </a:xfrm>
          <a:prstGeom prst="rect">
            <a:avLst/>
          </a:prstGeom>
          <a:noFill/>
          <a:ln>
            <a:noFill/>
          </a:ln>
        </p:spPr>
      </p:pic>
      <p:pic>
        <p:nvPicPr>
          <p:cNvPr id="26" name="Picture 25" descr="Image may contain: text">
            <a:extLst>
              <a:ext uri="{FF2B5EF4-FFF2-40B4-BE49-F238E27FC236}">
                <a16:creationId xmlns:a16="http://schemas.microsoft.com/office/drawing/2014/main" id="{26E0F96A-04C5-4C09-BA6D-198FAE97131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7867" b="49307"/>
          <a:stretch/>
        </p:blipFill>
        <p:spPr bwMode="auto">
          <a:xfrm>
            <a:off x="3458543" y="196128"/>
            <a:ext cx="991225" cy="270000"/>
          </a:xfrm>
          <a:prstGeom prst="rect">
            <a:avLst/>
          </a:prstGeom>
          <a:noFill/>
          <a:ln>
            <a:noFill/>
          </a:ln>
        </p:spPr>
      </p:pic>
      <p:pic>
        <p:nvPicPr>
          <p:cNvPr id="21" name="Picture 20">
            <a:extLst>
              <a:ext uri="{FF2B5EF4-FFF2-40B4-BE49-F238E27FC236}">
                <a16:creationId xmlns:a16="http://schemas.microsoft.com/office/drawing/2014/main" id="{880C8DA8-1CCC-4CEC-BECB-4FC6D1E6491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98921" y="1535361"/>
            <a:ext cx="2495767" cy="1592718"/>
          </a:xfrm>
          <a:prstGeom prst="rect">
            <a:avLst/>
          </a:prstGeom>
        </p:spPr>
      </p:pic>
      <p:sp>
        <p:nvSpPr>
          <p:cNvPr id="22" name="TextBox 21"/>
          <p:cNvSpPr txBox="1"/>
          <p:nvPr/>
        </p:nvSpPr>
        <p:spPr>
          <a:xfrm>
            <a:off x="4168763" y="1958340"/>
            <a:ext cx="1377300" cy="338554"/>
          </a:xfrm>
          <a:prstGeom prst="rect">
            <a:avLst/>
          </a:prstGeom>
          <a:noFill/>
        </p:spPr>
        <p:txBody>
          <a:bodyPr wrap="none" rtlCol="0">
            <a:spAutoFit/>
          </a:bodyPr>
          <a:lstStyle/>
          <a:p>
            <a:r>
              <a:rPr lang="en-GB" sz="1600" dirty="0"/>
              <a:t>07512 279663</a:t>
            </a:r>
          </a:p>
        </p:txBody>
      </p:sp>
      <p:sp>
        <p:nvSpPr>
          <p:cNvPr id="2" name="TextBox 1">
            <a:extLst>
              <a:ext uri="{FF2B5EF4-FFF2-40B4-BE49-F238E27FC236}">
                <a16:creationId xmlns:a16="http://schemas.microsoft.com/office/drawing/2014/main" id="{AF6A5D6F-B69C-4AC6-9927-87AA42FB81FF}"/>
              </a:ext>
            </a:extLst>
          </p:cNvPr>
          <p:cNvSpPr txBox="1"/>
          <p:nvPr/>
        </p:nvSpPr>
        <p:spPr>
          <a:xfrm>
            <a:off x="6898921" y="6164424"/>
            <a:ext cx="2636965" cy="246221"/>
          </a:xfrm>
          <a:prstGeom prst="rect">
            <a:avLst/>
          </a:prstGeom>
          <a:noFill/>
        </p:spPr>
        <p:txBody>
          <a:bodyPr wrap="square" rtlCol="0">
            <a:spAutoFit/>
          </a:bodyPr>
          <a:lstStyle/>
          <a:p>
            <a:pPr algn="ctr"/>
            <a:r>
              <a:rPr lang="en-GB" sz="1000" dirty="0"/>
              <a:t>Registered Charity in the UK: 1182035</a:t>
            </a:r>
          </a:p>
        </p:txBody>
      </p:sp>
      <p:sp>
        <p:nvSpPr>
          <p:cNvPr id="23" name="TextBox 22">
            <a:extLst>
              <a:ext uri="{FF2B5EF4-FFF2-40B4-BE49-F238E27FC236}">
                <a16:creationId xmlns:a16="http://schemas.microsoft.com/office/drawing/2014/main" id="{6891CA60-C13E-4FC0-8DFE-F6188165A47F}"/>
              </a:ext>
            </a:extLst>
          </p:cNvPr>
          <p:cNvSpPr txBox="1"/>
          <p:nvPr/>
        </p:nvSpPr>
        <p:spPr>
          <a:xfrm>
            <a:off x="3538930" y="6538761"/>
            <a:ext cx="2636965" cy="246221"/>
          </a:xfrm>
          <a:prstGeom prst="rect">
            <a:avLst/>
          </a:prstGeom>
          <a:noFill/>
        </p:spPr>
        <p:txBody>
          <a:bodyPr wrap="square" rtlCol="0">
            <a:spAutoFit/>
          </a:bodyPr>
          <a:lstStyle/>
          <a:p>
            <a:pPr algn="ctr"/>
            <a:r>
              <a:rPr lang="en-GB" sz="1000" dirty="0"/>
              <a:t>Registered Charity in the UK: 1182035</a:t>
            </a:r>
          </a:p>
        </p:txBody>
      </p:sp>
      <p:pic>
        <p:nvPicPr>
          <p:cNvPr id="5" name="Picture 4">
            <a:extLst>
              <a:ext uri="{FF2B5EF4-FFF2-40B4-BE49-F238E27FC236}">
                <a16:creationId xmlns:a16="http://schemas.microsoft.com/office/drawing/2014/main" id="{33851432-58C1-4A67-B131-BCF6526C434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86230" y="5381101"/>
            <a:ext cx="883920" cy="883920"/>
          </a:xfrm>
          <a:prstGeom prst="rect">
            <a:avLst/>
          </a:prstGeom>
        </p:spPr>
      </p:pic>
      <p:pic>
        <p:nvPicPr>
          <p:cNvPr id="6" name="Picture 5">
            <a:extLst>
              <a:ext uri="{FF2B5EF4-FFF2-40B4-BE49-F238E27FC236}">
                <a16:creationId xmlns:a16="http://schemas.microsoft.com/office/drawing/2014/main" id="{57F0BED0-F63F-470F-AC7C-C6E1BB68D535}"/>
              </a:ext>
            </a:extLst>
          </p:cNvPr>
          <p:cNvPicPr>
            <a:picLocks noChangeAspect="1"/>
          </p:cNvPicPr>
          <p:nvPr/>
        </p:nvPicPr>
        <p:blipFill rotWithShape="1">
          <a:blip r:embed="rId15">
            <a:extLst>
              <a:ext uri="{28A0092B-C50C-407E-A947-70E740481C1C}">
                <a14:useLocalDpi xmlns:a14="http://schemas.microsoft.com/office/drawing/2010/main" val="0"/>
              </a:ext>
            </a:extLst>
          </a:blip>
          <a:srcRect b="16027"/>
          <a:stretch/>
        </p:blipFill>
        <p:spPr>
          <a:xfrm>
            <a:off x="7089500" y="4449093"/>
            <a:ext cx="2114607" cy="1183796"/>
          </a:xfrm>
          <a:prstGeom prst="rect">
            <a:avLst/>
          </a:prstGeom>
        </p:spPr>
      </p:pic>
    </p:spTree>
    <p:extLst>
      <p:ext uri="{BB962C8B-B14F-4D97-AF65-F5344CB8AC3E}">
        <p14:creationId xmlns:p14="http://schemas.microsoft.com/office/powerpoint/2010/main" val="64624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7F724EA-2A90-41AE-B2B8-A5BAE38BE2E7}"/>
              </a:ext>
            </a:extLst>
          </p:cNvPr>
          <p:cNvSpPr txBox="1"/>
          <p:nvPr/>
        </p:nvSpPr>
        <p:spPr>
          <a:xfrm>
            <a:off x="6715632" y="428669"/>
            <a:ext cx="2552700" cy="6894195"/>
          </a:xfrm>
          <a:prstGeom prst="rect">
            <a:avLst/>
          </a:prstGeom>
          <a:noFill/>
        </p:spPr>
        <p:txBody>
          <a:bodyPr wrap="square" rtlCol="0">
            <a:spAutoFit/>
          </a:bodyPr>
          <a:lstStyle/>
          <a:p>
            <a:r>
              <a:rPr lang="en-GB" sz="1400" b="1" dirty="0"/>
              <a:t>Supporting you</a:t>
            </a:r>
          </a:p>
          <a:p>
            <a:endParaRPr lang="en-GB" sz="800" dirty="0"/>
          </a:p>
          <a:p>
            <a:r>
              <a:rPr lang="en-GB" sz="1200" dirty="0"/>
              <a:t>We aim to provide an environment to support anyone who has, has had, or is affected by cancer. We offer events which look at ways to eat well, manage stress and stay active to support ongoing health. Finding ways to relax and making time for the things that are important in your life will give a greater sense of control over health and well-being.</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A diagnosis of cancer is different for everyone and affects each person in an individual way. It can be common for people to feel a variety of emotions that may include fear, anxiety, anger, sadness, or denial.  </a:t>
            </a:r>
          </a:p>
          <a:p>
            <a:endParaRPr lang="en-GB" sz="1200" dirty="0"/>
          </a:p>
          <a:p>
            <a:r>
              <a:rPr lang="en-GB" sz="1200" dirty="0"/>
              <a:t>We are also lucky to now have a Beach Hut located in Lyme Regis available to those affected by cancer. </a:t>
            </a:r>
            <a:r>
              <a:rPr lang="en-GB" sz="1200" dirty="0">
                <a:hlinkClick r:id="rId2"/>
              </a:rPr>
              <a:t>https://axminsterandlymecancersupport.co.uk/beach-hut/</a:t>
            </a:r>
            <a:endParaRPr lang="en-GB" sz="1200" dirty="0"/>
          </a:p>
          <a:p>
            <a:endParaRPr lang="en-GB" sz="1200" dirty="0"/>
          </a:p>
          <a:p>
            <a:endParaRPr lang="en-GB" sz="1200" dirty="0"/>
          </a:p>
          <a:p>
            <a:endParaRPr lang="en-GB" sz="1200" dirty="0"/>
          </a:p>
        </p:txBody>
      </p:sp>
      <p:pic>
        <p:nvPicPr>
          <p:cNvPr id="21" name="Picture 20">
            <a:extLst>
              <a:ext uri="{FF2B5EF4-FFF2-40B4-BE49-F238E27FC236}">
                <a16:creationId xmlns:a16="http://schemas.microsoft.com/office/drawing/2014/main" id="{2B8EA058-EFBB-4553-ADDB-BBDBF9C954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08766" y="2823453"/>
            <a:ext cx="1899476" cy="1457000"/>
          </a:xfrm>
          <a:prstGeom prst="rect">
            <a:avLst/>
          </a:prstGeom>
        </p:spPr>
      </p:pic>
      <p:sp>
        <p:nvSpPr>
          <p:cNvPr id="8" name="TextBox 7">
            <a:extLst>
              <a:ext uri="{FF2B5EF4-FFF2-40B4-BE49-F238E27FC236}">
                <a16:creationId xmlns:a16="http://schemas.microsoft.com/office/drawing/2014/main" id="{03E5A1C4-D525-412D-8A93-91807E24C4B4}"/>
              </a:ext>
            </a:extLst>
          </p:cNvPr>
          <p:cNvSpPr txBox="1"/>
          <p:nvPr/>
        </p:nvSpPr>
        <p:spPr>
          <a:xfrm>
            <a:off x="3534945" y="432709"/>
            <a:ext cx="2552700" cy="6340197"/>
          </a:xfrm>
          <a:prstGeom prst="rect">
            <a:avLst/>
          </a:prstGeom>
          <a:noFill/>
        </p:spPr>
        <p:txBody>
          <a:bodyPr wrap="square" rtlCol="0">
            <a:spAutoFit/>
          </a:bodyPr>
          <a:lstStyle/>
          <a:p>
            <a:r>
              <a:rPr lang="en-GB" sz="1400" b="1" dirty="0"/>
              <a:t>Information and advice</a:t>
            </a:r>
          </a:p>
          <a:p>
            <a:endParaRPr lang="en-GB" sz="800" dirty="0"/>
          </a:p>
          <a:p>
            <a:r>
              <a:rPr lang="en-GB" sz="1200" dirty="0"/>
              <a:t>We have a comprehensive library of relevant books and a wide range of cancer support leaflets from Macmillan Cancer Support, Force and national charities. Also available are jigsaws, painting and craft kits.</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We liaise with a variety of cancer specialist health professionals, both locally and nationally. We are supported by a wide range of complementary therapists, exercise trainers and artists.</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We are here to support you.</a:t>
            </a:r>
          </a:p>
        </p:txBody>
      </p:sp>
      <p:pic>
        <p:nvPicPr>
          <p:cNvPr id="1029" name="Picture 5" descr="https://static.xx.fbcdn.net/rsrc.php/v3/y6/r/w_F0QQTmQi4.png">
            <a:extLst>
              <a:ext uri="{FF2B5EF4-FFF2-40B4-BE49-F238E27FC236}">
                <a16:creationId xmlns:a16="http://schemas.microsoft.com/office/drawing/2014/main" id="{3CD31D1C-22FE-4CEE-9755-040E84E6F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B9B0CE-C541-4FFE-A2B3-8DD4AA65BDF0}"/>
              </a:ext>
            </a:extLst>
          </p:cNvPr>
          <p:cNvSpPr txBox="1"/>
          <p:nvPr/>
        </p:nvSpPr>
        <p:spPr>
          <a:xfrm>
            <a:off x="354558" y="443567"/>
            <a:ext cx="2552400" cy="5970865"/>
          </a:xfrm>
          <a:prstGeom prst="rect">
            <a:avLst/>
          </a:prstGeom>
          <a:noFill/>
        </p:spPr>
        <p:txBody>
          <a:bodyPr wrap="square" rtlCol="0">
            <a:spAutoFit/>
          </a:bodyPr>
          <a:lstStyle/>
          <a:p>
            <a:r>
              <a:rPr lang="en-GB" sz="1400" b="1" dirty="0"/>
              <a:t>Drop-in and activities </a:t>
            </a:r>
          </a:p>
          <a:p>
            <a:endParaRPr lang="en-GB" sz="800" b="1" dirty="0"/>
          </a:p>
          <a:p>
            <a:endParaRPr lang="en-GB" sz="1200" dirty="0"/>
          </a:p>
          <a:p>
            <a:endParaRPr lang="en-GB" sz="1200" dirty="0"/>
          </a:p>
          <a:p>
            <a:endParaRPr lang="en-GB" sz="1200" dirty="0"/>
          </a:p>
          <a:p>
            <a:endParaRPr lang="en-GB" sz="1200" dirty="0"/>
          </a:p>
          <a:p>
            <a:r>
              <a:rPr lang="en-GB" sz="1200" dirty="0"/>
              <a:t>Join us at our regular free drop-in sessions for an informal chat and coffee/tea every Monday 2pm – 4pm.</a:t>
            </a:r>
          </a:p>
          <a:p>
            <a:endParaRPr lang="en-GB" sz="1200" dirty="0"/>
          </a:p>
          <a:p>
            <a:r>
              <a:rPr lang="en-GB" sz="1200" dirty="0"/>
              <a:t>Meetings alternate between Axminster  (Scott Rowe room at Axminster Hospital) and Lyme Regis (Football Club, Charmouth Rd). Please see our website for full details.</a:t>
            </a:r>
          </a:p>
          <a:p>
            <a:endParaRPr lang="en-GB" sz="1200" dirty="0"/>
          </a:p>
          <a:p>
            <a:r>
              <a:rPr lang="en-GB" sz="1200" dirty="0"/>
              <a:t>When face to face drop-in sessions are not possible. We are still able to support in many ways. Please see the newsletters on the website for more details.</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We will be providing a programme of activities from walking, yoga, holistic therapy, Tripudio, guest speakers, counselling and more. </a:t>
            </a:r>
          </a:p>
        </p:txBody>
      </p:sp>
      <p:pic>
        <p:nvPicPr>
          <p:cNvPr id="2050" name="Picture 1" descr="w_F0QQTmQi4">
            <a:extLst>
              <a:ext uri="{FF2B5EF4-FFF2-40B4-BE49-F238E27FC236}">
                <a16:creationId xmlns:a16="http://schemas.microsoft.com/office/drawing/2014/main" id="{1C75B6F9-68AD-4812-BAF7-4417CDAC48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w_F0QQTmQi4">
            <a:extLst>
              <a:ext uri="{FF2B5EF4-FFF2-40B4-BE49-F238E27FC236}">
                <a16:creationId xmlns:a16="http://schemas.microsoft.com/office/drawing/2014/main" id="{29C88860-92D8-4B1B-9C94-6496245A2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0F5DAF5-78AF-4494-BA68-BE47869E90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5753" y="4942618"/>
            <a:ext cx="2088000" cy="895722"/>
          </a:xfrm>
          <a:prstGeom prst="rect">
            <a:avLst/>
          </a:prstGeom>
        </p:spPr>
      </p:pic>
      <p:pic>
        <p:nvPicPr>
          <p:cNvPr id="19" name="Picture 18">
            <a:extLst>
              <a:ext uri="{FF2B5EF4-FFF2-40B4-BE49-F238E27FC236}">
                <a16:creationId xmlns:a16="http://schemas.microsoft.com/office/drawing/2014/main" id="{93FF2422-612F-494E-9F5E-EBAB23C78E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6644" y="2218022"/>
            <a:ext cx="2090370" cy="1384785"/>
          </a:xfrm>
          <a:prstGeom prst="rect">
            <a:avLst/>
          </a:prstGeom>
        </p:spPr>
      </p:pic>
      <p:pic>
        <p:nvPicPr>
          <p:cNvPr id="23" name="Picture 22">
            <a:extLst>
              <a:ext uri="{FF2B5EF4-FFF2-40B4-BE49-F238E27FC236}">
                <a16:creationId xmlns:a16="http://schemas.microsoft.com/office/drawing/2014/main" id="{BA88708D-0F86-4DB7-BDF0-A22141E2372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83" t="53169" r="2283" b="11720"/>
          <a:stretch/>
        </p:blipFill>
        <p:spPr>
          <a:xfrm>
            <a:off x="478199" y="1006487"/>
            <a:ext cx="2088000" cy="491562"/>
          </a:xfrm>
          <a:prstGeom prst="rect">
            <a:avLst/>
          </a:prstGeom>
        </p:spPr>
      </p:pic>
      <p:pic>
        <p:nvPicPr>
          <p:cNvPr id="25" name="Picture 24">
            <a:extLst>
              <a:ext uri="{FF2B5EF4-FFF2-40B4-BE49-F238E27FC236}">
                <a16:creationId xmlns:a16="http://schemas.microsoft.com/office/drawing/2014/main" id="{12A34F71-4A71-4B93-B524-8FD21AB157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3324" y="4438135"/>
            <a:ext cx="2105871" cy="1068825"/>
          </a:xfrm>
          <a:prstGeom prst="rect">
            <a:avLst/>
          </a:prstGeom>
        </p:spPr>
      </p:pic>
      <p:pic>
        <p:nvPicPr>
          <p:cNvPr id="29" name="Picture 28" descr="Image may contain: text">
            <a:extLst>
              <a:ext uri="{FF2B5EF4-FFF2-40B4-BE49-F238E27FC236}">
                <a16:creationId xmlns:a16="http://schemas.microsoft.com/office/drawing/2014/main" id="{CC579A33-BF5D-4C12-B132-46970A4D957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7867" b="49307"/>
          <a:stretch/>
        </p:blipFill>
        <p:spPr bwMode="auto">
          <a:xfrm>
            <a:off x="202803" y="158670"/>
            <a:ext cx="991225" cy="270000"/>
          </a:xfrm>
          <a:prstGeom prst="rect">
            <a:avLst/>
          </a:prstGeom>
          <a:noFill/>
          <a:ln>
            <a:noFill/>
          </a:ln>
        </p:spPr>
      </p:pic>
      <p:pic>
        <p:nvPicPr>
          <p:cNvPr id="30" name="Picture 29" descr="Image may contain: text">
            <a:extLst>
              <a:ext uri="{FF2B5EF4-FFF2-40B4-BE49-F238E27FC236}">
                <a16:creationId xmlns:a16="http://schemas.microsoft.com/office/drawing/2014/main" id="{E971CBF3-171A-4D12-8BB0-E6BB1E2B2F6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7867" b="49307"/>
          <a:stretch/>
        </p:blipFill>
        <p:spPr bwMode="auto">
          <a:xfrm>
            <a:off x="3483849" y="158669"/>
            <a:ext cx="991225" cy="270000"/>
          </a:xfrm>
          <a:prstGeom prst="rect">
            <a:avLst/>
          </a:prstGeom>
          <a:noFill/>
          <a:ln>
            <a:noFill/>
          </a:ln>
        </p:spPr>
      </p:pic>
      <p:pic>
        <p:nvPicPr>
          <p:cNvPr id="31" name="Picture 30" descr="Image may contain: text">
            <a:extLst>
              <a:ext uri="{FF2B5EF4-FFF2-40B4-BE49-F238E27FC236}">
                <a16:creationId xmlns:a16="http://schemas.microsoft.com/office/drawing/2014/main" id="{6D23BC14-A219-478F-B2C5-D373E2B3B93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7867" b="49307"/>
          <a:stretch/>
        </p:blipFill>
        <p:spPr bwMode="auto">
          <a:xfrm>
            <a:off x="6715632" y="151878"/>
            <a:ext cx="991225" cy="270000"/>
          </a:xfrm>
          <a:prstGeom prst="rect">
            <a:avLst/>
          </a:prstGeom>
          <a:noFill/>
          <a:ln>
            <a:noFill/>
          </a:ln>
        </p:spPr>
      </p:pic>
    </p:spTree>
    <p:extLst>
      <p:ext uri="{BB962C8B-B14F-4D97-AF65-F5344CB8AC3E}">
        <p14:creationId xmlns:p14="http://schemas.microsoft.com/office/powerpoint/2010/main" val="2519432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1399</TotalTime>
  <Words>493</Words>
  <Application>Microsoft Office PowerPoint</Application>
  <PresentationFormat>A4 Paper (210x297 mm)</PresentationFormat>
  <Paragraphs>99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Vernon</dc:creator>
  <cp:lastModifiedBy>Donna x</cp:lastModifiedBy>
  <cp:revision>36</cp:revision>
  <dcterms:created xsi:type="dcterms:W3CDTF">2018-08-16T14:07:49Z</dcterms:created>
  <dcterms:modified xsi:type="dcterms:W3CDTF">2020-09-29T13:53:46Z</dcterms:modified>
</cp:coreProperties>
</file>