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0_A547FA3A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sldIdLst>
    <p:sldId id="256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43B2F3-6104-AD2D-72BB-014A76EB156B}" name="Lauren Benham" initials="LB" userId="S::BenhamL@newdccg.nhs.uk::ffce489f-d203-454f-9cb6-3fc725e5677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Hewitt" initials="CH" lastIdx="5" clrIdx="0">
    <p:extLst>
      <p:ext uri="{19B8F6BF-5375-455C-9EA6-DF929625EA0E}">
        <p15:presenceInfo xmlns:p15="http://schemas.microsoft.com/office/powerpoint/2012/main" userId="Chris Hewi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>
        <p:scale>
          <a:sx n="70" d="100"/>
          <a:sy n="70" d="100"/>
        </p:scale>
        <p:origin x="2014" y="-10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omments/modernComment_100_A547FA3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6BCB36B-4C92-4CB7-9E1C-51198FA3C0CD}" authorId="{3B43B2F3-6104-AD2D-72BB-014A76EB156B}" status="resolved" created="2022-07-25T12:24:14.87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72957754" sldId="256"/>
      <ac:spMk id="24" creationId="{330FDD13-9A9C-4B39-898D-C0EF71076A3F}"/>
    </ac:deMkLst>
    <p188:txBody>
      <a:bodyPr/>
      <a:lstStyle/>
      <a:p>
        <a:r>
          <a:rPr lang="en-GB"/>
          <a:t>i would remove these two as not consistent across devon
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FC34-98C0-3A42-A171-C50D8D2A2C2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A8F3-A12D-244F-8E98-353ACDC52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1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FC34-98C0-3A42-A171-C50D8D2A2C2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A8F3-A12D-244F-8E98-353ACDC52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FC34-98C0-3A42-A171-C50D8D2A2C2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A8F3-A12D-244F-8E98-353ACDC52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FC34-98C0-3A42-A171-C50D8D2A2C2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A8F3-A12D-244F-8E98-353ACDC52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2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FC34-98C0-3A42-A171-C50D8D2A2C2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A8F3-A12D-244F-8E98-353ACDC52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0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FC34-98C0-3A42-A171-C50D8D2A2C2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A8F3-A12D-244F-8E98-353ACDC52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5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FC34-98C0-3A42-A171-C50D8D2A2C2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A8F3-A12D-244F-8E98-353ACDC52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9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FC34-98C0-3A42-A171-C50D8D2A2C2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A8F3-A12D-244F-8E98-353ACDC52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FC34-98C0-3A42-A171-C50D8D2A2C2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A8F3-A12D-244F-8E98-353ACDC52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1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FC34-98C0-3A42-A171-C50D8D2A2C2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A8F3-A12D-244F-8E98-353ACDC52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4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FC34-98C0-3A42-A171-C50D8D2A2C2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A8F3-A12D-244F-8E98-353ACDC52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2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1FC34-98C0-3A42-A171-C50D8D2A2C2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3A8F3-A12D-244F-8E98-353ACDC52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image" Target="../media/image5.jpg"/><Relationship Id="rId12" Type="http://schemas.microsoft.com/office/2018/10/relationships/comments" Target="../comments/modernComment_100_A547FA3A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ngland.nhs.uk/community-health-services/community-crisis-response-services/" TargetMode="External"/><Relationship Id="rId11" Type="http://schemas.openxmlformats.org/officeDocument/2006/relationships/image" Target="../media/image9.svg"/><Relationship Id="rId5" Type="http://schemas.openxmlformats.org/officeDocument/2006/relationships/image" Target="../media/image4.emf"/><Relationship Id="rId10" Type="http://schemas.openxmlformats.org/officeDocument/2006/relationships/image" Target="../media/image8.png"/><Relationship Id="rId4" Type="http://schemas.openxmlformats.org/officeDocument/2006/relationships/image" Target="../media/image3.emf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A9E6478-04AF-AB4C-9224-AF37A686E02F}"/>
              </a:ext>
            </a:extLst>
          </p:cNvPr>
          <p:cNvSpPr txBox="1"/>
          <p:nvPr/>
        </p:nvSpPr>
        <p:spPr>
          <a:xfrm>
            <a:off x="400379" y="5734687"/>
            <a:ext cx="6679017" cy="21544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lvl="2"/>
            <a:endParaRPr lang="en-US" sz="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think the patient could be admitted to hospital unless they are seen within two hours, call your UCR team. </a:t>
            </a:r>
            <a:b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a list of the most probable scenarios:</a:t>
            </a:r>
          </a:p>
          <a:p>
            <a:pPr lvl="2"/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1D74A-8865-B543-8999-E2DEE3F32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38" y="828530"/>
            <a:ext cx="4634588" cy="840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A5DEA-631A-514D-844D-A7A8560CE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641" y="483287"/>
            <a:ext cx="1544595" cy="617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AE7607-D7E5-C943-AD25-A195CF393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548541"/>
            <a:ext cx="7560000" cy="16572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1310A0-6393-9548-B288-37A2FF5DB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69723"/>
            <a:ext cx="7559675" cy="7220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459A9D-DC97-7F4B-96F2-74827EE52A33}"/>
              </a:ext>
            </a:extLst>
          </p:cNvPr>
          <p:cNvSpPr txBox="1"/>
          <p:nvPr/>
        </p:nvSpPr>
        <p:spPr>
          <a:xfrm>
            <a:off x="733590" y="1595452"/>
            <a:ext cx="61063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2-hour Urgent Community Response (UCR)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62BF8-5033-CA4F-91DD-EDA584B20BFE}"/>
              </a:ext>
            </a:extLst>
          </p:cNvPr>
          <p:cNvSpPr txBox="1"/>
          <p:nvPr/>
        </p:nvSpPr>
        <p:spPr>
          <a:xfrm>
            <a:off x="929901" y="2151679"/>
            <a:ext cx="571887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there are teams of advanced clinicians in your community who can respond within two hours if someone’s health or wellbeing suddenly deteriorates at home?  </a:t>
            </a:r>
          </a:p>
          <a:p>
            <a:pPr algn="ctr">
              <a:lnSpc>
                <a:spcPts val="1500"/>
              </a:lnSpc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00"/>
              </a:lnSpc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B89B71-3A20-714D-90E7-7C3427DDEDB2}"/>
              </a:ext>
            </a:extLst>
          </p:cNvPr>
          <p:cNvSpPr txBox="1"/>
          <p:nvPr/>
        </p:nvSpPr>
        <p:spPr>
          <a:xfrm>
            <a:off x="405261" y="3342466"/>
            <a:ext cx="2918849" cy="322659"/>
          </a:xfrm>
          <a:prstGeom prst="round2Same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your UCR team?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0A1F17-81C0-F547-9B8E-A0F1109B22F6}"/>
              </a:ext>
            </a:extLst>
          </p:cNvPr>
          <p:cNvSpPr txBox="1"/>
          <p:nvPr/>
        </p:nvSpPr>
        <p:spPr>
          <a:xfrm>
            <a:off x="465702" y="2821163"/>
            <a:ext cx="6628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can avoid the need for an ambulance and prevent hospital admission.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48AF68-F9EC-BC45-A5F2-8FC461039647}"/>
              </a:ext>
            </a:extLst>
          </p:cNvPr>
          <p:cNvSpPr txBox="1"/>
          <p:nvPr/>
        </p:nvSpPr>
        <p:spPr>
          <a:xfrm>
            <a:off x="1046134" y="3789334"/>
            <a:ext cx="291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2-hour crisis response?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889C78-BEA9-FA49-A60F-9C1A317ED65B}"/>
              </a:ext>
            </a:extLst>
          </p:cNvPr>
          <p:cNvSpPr txBox="1"/>
          <p:nvPr/>
        </p:nvSpPr>
        <p:spPr>
          <a:xfrm>
            <a:off x="400379" y="3665125"/>
            <a:ext cx="669010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2"/>
            <a:endParaRPr lang="en-US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nurses and therapists can carry out assessments, order tests, diagnose, prescribe and order equipment within two hours of referral. </a:t>
            </a:r>
            <a:r>
              <a:rPr lang="en-GB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all operate 8am-8pm 7 days a week.</a:t>
            </a:r>
          </a:p>
          <a:p>
            <a:pPr lvl="2"/>
            <a:endParaRPr lang="en-US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UCR team can keep the patient safe at home with the support of GPs, geriatricians, social care and other specialists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60FAFA-3604-1E41-8A12-4EC56153421A}"/>
              </a:ext>
            </a:extLst>
          </p:cNvPr>
          <p:cNvSpPr txBox="1"/>
          <p:nvPr/>
        </p:nvSpPr>
        <p:spPr>
          <a:xfrm>
            <a:off x="405261" y="5403874"/>
            <a:ext cx="5260905" cy="328510"/>
          </a:xfrm>
          <a:prstGeom prst="round2Same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conditions are suitable for referral to your UCR team?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A5BEB0-790A-9A4F-A512-B0B709CCB4A6}"/>
              </a:ext>
            </a:extLst>
          </p:cNvPr>
          <p:cNvSpPr txBox="1"/>
          <p:nvPr/>
        </p:nvSpPr>
        <p:spPr>
          <a:xfrm>
            <a:off x="411251" y="10094578"/>
            <a:ext cx="689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more:</a:t>
            </a:r>
          </a:p>
          <a:p>
            <a:r>
              <a:rPr lang="en-GB" sz="1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www.england.nhs.uk/community-health-services/community-crisis-response-services/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EE7BC1-7A9E-294A-99F7-D489DBF935CB}"/>
              </a:ext>
            </a:extLst>
          </p:cNvPr>
          <p:cNvSpPr txBox="1"/>
          <p:nvPr/>
        </p:nvSpPr>
        <p:spPr>
          <a:xfrm>
            <a:off x="405261" y="8096285"/>
            <a:ext cx="2808994" cy="322659"/>
          </a:xfrm>
          <a:prstGeom prst="round2Same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make a referral?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69E529-8A35-F447-8324-8DBE4D5AB778}"/>
              </a:ext>
            </a:extLst>
          </p:cNvPr>
          <p:cNvSpPr txBox="1"/>
          <p:nvPr/>
        </p:nvSpPr>
        <p:spPr>
          <a:xfrm>
            <a:off x="400379" y="8418944"/>
            <a:ext cx="6740180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3"/>
            <a:endParaRPr lang="en-GB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ctr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UCR teams in each locality for Exeter, East and Mid Devon. The service runs 7 days a week between 0800-2000. </a:t>
            </a:r>
          </a:p>
          <a:p>
            <a:pPr lvl="2" algn="ctr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referral please call:</a:t>
            </a:r>
          </a:p>
          <a:p>
            <a:pPr lvl="2" algn="ctr"/>
            <a:r>
              <a:rPr lang="en-GB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0345 6007878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2AD90F-634B-E443-8771-5E2A4732C2A0}"/>
              </a:ext>
            </a:extLst>
          </p:cNvPr>
          <p:cNvSpPr txBox="1"/>
          <p:nvPr/>
        </p:nvSpPr>
        <p:spPr>
          <a:xfrm>
            <a:off x="1250865" y="6544888"/>
            <a:ext cx="29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with no apparent serious injury (LIFTING RESPONSE AVAILABLE)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Decompensation of frailty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function/ deconditioning/reduced mobility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4EF13F1-CD4B-4189-8AE8-B63A97553C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64" y="3817950"/>
            <a:ext cx="628301" cy="1332000"/>
          </a:xfrm>
          <a:prstGeom prst="rect">
            <a:avLst/>
          </a:prstGeom>
          <a:solidFill>
            <a:srgbClr val="00A9CE"/>
          </a:solidFill>
        </p:spPr>
      </p:pic>
      <p:pic>
        <p:nvPicPr>
          <p:cNvPr id="48" name="Graphic 47" descr="Heart with pulse">
            <a:extLst>
              <a:ext uri="{FF2B5EF4-FFF2-40B4-BE49-F238E27FC236}">
                <a16:creationId xmlns:a16="http://schemas.microsoft.com/office/drawing/2014/main" id="{55263DB3-0523-4276-A5B1-9F9DA033C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2148" y="6250706"/>
            <a:ext cx="900000" cy="900000"/>
          </a:xfrm>
          <a:prstGeom prst="rect">
            <a:avLst/>
          </a:prstGeom>
        </p:spPr>
      </p:pic>
      <p:pic>
        <p:nvPicPr>
          <p:cNvPr id="53" name="Graphic 52" descr="Call center">
            <a:extLst>
              <a:ext uri="{FF2B5EF4-FFF2-40B4-BE49-F238E27FC236}">
                <a16:creationId xmlns:a16="http://schemas.microsoft.com/office/drawing/2014/main" id="{0E5F3D0F-20CE-4516-BADD-397DBD5264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5880" y="8626106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30FDD13-9A9C-4B39-898D-C0EF71076A3F}"/>
              </a:ext>
            </a:extLst>
          </p:cNvPr>
          <p:cNvSpPr txBox="1"/>
          <p:nvPr/>
        </p:nvSpPr>
        <p:spPr>
          <a:xfrm>
            <a:off x="3964983" y="6612391"/>
            <a:ext cx="32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Palliative/end of life care crisis support (where core services not available)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Confusion/delirium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Unpaid carer breakdown which if not resolved will result in a health care crisis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Urgent equipment provision</a:t>
            </a:r>
          </a:p>
        </p:txBody>
      </p:sp>
    </p:spTree>
    <p:extLst>
      <p:ext uri="{BB962C8B-B14F-4D97-AF65-F5344CB8AC3E}">
        <p14:creationId xmlns:p14="http://schemas.microsoft.com/office/powerpoint/2010/main" val="2772957754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12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2642852b8ce415eb942dab5510b6844 xmlns="dd989013-3695-4458-8df5-613b197d9ac2">
      <Terms xmlns="http://schemas.microsoft.com/office/infopath/2007/PartnerControls"/>
    </h2642852b8ce415eb942dab5510b6844>
    <TargetSiteUrl xmlns="0d3d739c-854c-4823-87dd-278b46439e36" xsi:nil="true"/>
    <lcf76f155ced4ddcb4097134ff3c332f xmlns="0f729e3c-e0f6-4e2a-ae3e-c16ef414f998">
      <Terms xmlns="http://schemas.microsoft.com/office/infopath/2007/PartnerControls"/>
    </lcf76f155ced4ddcb4097134ff3c332f>
    <CoverageStartYear xmlns="dd989013-3695-4458-8df5-613b197d9ac2">Unknown</CoverageStartYear>
    <SourceOrganisation xmlns="dd989013-3695-4458-8df5-613b197d9ac2" xsi:nil="true"/>
    <SourceOrganisationType xmlns="dd989013-3695-4458-8df5-613b197d9ac2" xsi:nil="true"/>
    <ContentOwner xmlns="0d3d739c-854c-4823-87dd-278b46439e36">
      <UserInfo>
        <DisplayName/>
        <AccountId xsi:nil="true"/>
        <AccountType/>
      </UserInfo>
    </ContentOwner>
    <CoverageStartMonth xmlns="dd989013-3695-4458-8df5-613b197d9ac2">Unknown</CoverageStartMonth>
    <ke9a5378624e46c38d4b7a1bdebb7902 xmlns="dd989013-3695-4458-8df5-613b197d9ac2">
      <Terms xmlns="http://schemas.microsoft.com/office/infopath/2007/PartnerControls"/>
    </ke9a5378624e46c38d4b7a1bdebb7902>
    <TaxCatchAll xmlns="dd989013-3695-4458-8df5-613b197d9ac2">
      <Value>11</Value>
    </TaxCatchAll>
    <RetentionAction xmlns="dd989013-3695-4458-8df5-613b197d9ac2" xsi:nil="true"/>
    <DocumentFullDescription xmlns="dd989013-3695-4458-8df5-613b197d9ac2" xsi:nil="true"/>
    <RetentionYears xmlns="dd989013-3695-4458-8df5-613b197d9ac2">2</RetentionYears>
    <CoverageEndMonth xmlns="dd989013-3695-4458-8df5-613b197d9ac2">Unknown</CoverageEndMonth>
    <CoverageEndYear xmlns="dd989013-3695-4458-8df5-613b197d9ac2">Unknown</CoverageEndYear>
    <CoverageStartDay xmlns="dd989013-3695-4458-8df5-613b197d9ac2">Unknown</CoverageStartDay>
    <CoverageEndDay xmlns="dd989013-3695-4458-8df5-613b197d9ac2">Unknown</CoverageEndDay>
    <a12c4fbea80b408499c3ce7752de385f xmlns="dd989013-3695-4458-8df5-613b197d9ac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Adult safeguarding</TermName>
          <TermId xmlns="http://schemas.microsoft.com/office/infopath/2007/PartnerControls">89917671-5e12-4f58-97cf-754933ebe0ee</TermId>
        </TermInfo>
      </Terms>
    </a12c4fbea80b408499c3ce7752de385f>
    <TaxKeywordTaxHTField xmlns="dd989013-3695-4458-8df5-613b197d9ac2">
      <Terms xmlns="http://schemas.microsoft.com/office/infopath/2007/PartnerControls"/>
    </TaxKeywordTaxHTField>
    <VenueName xmlns="dd989013-3695-4458-8df5-613b197d9a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ublic Document" ma:contentTypeID="0x0101004275BB42FFA51140B08CD3739BF7BAB40200D52BB1120D2C534EA7D75A0768C22A8000730E546DCFEC1444B163037886B0B39C" ma:contentTypeVersion="20" ma:contentTypeDescription="" ma:contentTypeScope="" ma:versionID="535c9ce7cbee542fedaf4a16ca0015a7">
  <xsd:schema xmlns:xsd="http://www.w3.org/2001/XMLSchema" xmlns:xs="http://www.w3.org/2001/XMLSchema" xmlns:p="http://schemas.microsoft.com/office/2006/metadata/properties" xmlns:ns2="dd989013-3695-4458-8df5-613b197d9ac2" xmlns:ns3="0d3d739c-854c-4823-87dd-278b46439e36" xmlns:ns4="b84c817e-8d7f-4d4b-a0c6-a07f0c202515" xmlns:ns5="0f729e3c-e0f6-4e2a-ae3e-c16ef414f998" targetNamespace="http://schemas.microsoft.com/office/2006/metadata/properties" ma:root="true" ma:fieldsID="6cb6ee2e95b2696748111257f2fb21c8" ns2:_="" ns3:_="" ns4:_="" ns5:_="">
    <xsd:import namespace="dd989013-3695-4458-8df5-613b197d9ac2"/>
    <xsd:import namespace="0d3d739c-854c-4823-87dd-278b46439e36"/>
    <xsd:import namespace="b84c817e-8d7f-4d4b-a0c6-a07f0c202515"/>
    <xsd:import namespace="0f729e3c-e0f6-4e2a-ae3e-c16ef414f998"/>
    <xsd:element name="properties">
      <xsd:complexType>
        <xsd:sequence>
          <xsd:element name="documentManagement">
            <xsd:complexType>
              <xsd:all>
                <xsd:element ref="ns2:DocumentFullDescription" minOccurs="0"/>
                <xsd:element ref="ns2:SourceOrganisation" minOccurs="0"/>
                <xsd:element ref="ns2:SourceOrganisationType" minOccurs="0"/>
                <xsd:element ref="ns2:CoverageStartDay" minOccurs="0"/>
                <xsd:element ref="ns2:CoverageStartMonth" minOccurs="0"/>
                <xsd:element ref="ns2:CoverageStartYear" minOccurs="0"/>
                <xsd:element ref="ns2:CoverageEndDay" minOccurs="0"/>
                <xsd:element ref="ns2:CoverageEndMonth" minOccurs="0"/>
                <xsd:element ref="ns2:CoverageEndYear" minOccurs="0"/>
                <xsd:element ref="ns2:a12c4fbea80b408499c3ce7752de385f" minOccurs="0"/>
                <xsd:element ref="ns2:TaxCatchAll" minOccurs="0"/>
                <xsd:element ref="ns2:TaxCatchAllLabel" minOccurs="0"/>
                <xsd:element ref="ns2:h2642852b8ce415eb942dab5510b6844" minOccurs="0"/>
                <xsd:element ref="ns2:TaxKeywordTaxHTField" minOccurs="0"/>
                <xsd:element ref="ns2:ke9a5378624e46c38d4b7a1bdebb7902" minOccurs="0"/>
                <xsd:element ref="ns2:RetentionYears"/>
                <xsd:element ref="ns2:VenueName" minOccurs="0"/>
                <xsd:element ref="ns3:ContentOwner" minOccurs="0"/>
                <xsd:element ref="ns3:TargetSiteUrl" minOccurs="0"/>
                <xsd:element ref="ns2:RetentionAction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DateTaken" minOccurs="0"/>
                <xsd:element ref="ns5:MediaServiceGenerationTime" minOccurs="0"/>
                <xsd:element ref="ns5:MediaServiceEventHashCode" minOccurs="0"/>
                <xsd:element ref="ns5:MediaServiceAutoKeyPoints" minOccurs="0"/>
                <xsd:element ref="ns5:MediaServiceKeyPoints" minOccurs="0"/>
                <xsd:element ref="ns5:MediaLengthInSeconds" minOccurs="0"/>
                <xsd:element ref="ns5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89013-3695-4458-8df5-613b197d9ac2" elementFormDefault="qualified">
    <xsd:import namespace="http://schemas.microsoft.com/office/2006/documentManagement/types"/>
    <xsd:import namespace="http://schemas.microsoft.com/office/infopath/2007/PartnerControls"/>
    <xsd:element name="DocumentFullDescription" ma:index="2" nillable="true" ma:displayName="Document Full Description" ma:internalName="DocumentFullDescription" ma:readOnly="false">
      <xsd:simpleType>
        <xsd:restriction base="dms:Note">
          <xsd:maxLength value="255"/>
        </xsd:restriction>
      </xsd:simpleType>
    </xsd:element>
    <xsd:element name="SourceOrganisation" ma:index="7" nillable="true" ma:displayName="Source Organisation" ma:internalName="SourceOrganisation" ma:readOnly="false">
      <xsd:simpleType>
        <xsd:restriction base="dms:Text"/>
      </xsd:simpleType>
    </xsd:element>
    <xsd:element name="SourceOrganisationType" ma:index="8" nillable="true" ma:displayName="Source Organisation Type" ma:format="Dropdown" ma:internalName="SourceOrganisationType">
      <xsd:simpleType>
        <xsd:restriction base="dms:Choice">
          <xsd:enumeration value="Academic"/>
          <xsd:enumeration value="Charity"/>
          <xsd:enumeration value="Commercial"/>
          <xsd:enumeration value="Educational"/>
          <xsd:enumeration value="Joint venture"/>
          <xsd:enumeration value="Local authority"/>
          <xsd:enumeration value="Social enterprise"/>
          <xsd:enumeration value="Voluntary"/>
        </xsd:restriction>
      </xsd:simpleType>
    </xsd:element>
    <xsd:element name="CoverageStartDay" ma:index="9" nillable="true" ma:displayName="Coverage Start Day" ma:default="Unknown" ma:internalName="CoverageStartDay">
      <xsd:simpleType>
        <xsd:restriction base="dms:Choice">
          <xsd:enumeration value="Unknown"/>
          <xsd:enumeration value="1st"/>
          <xsd:enumeration value="2nd"/>
          <xsd:enumeration value="3rd"/>
          <xsd:enumeration value="4th"/>
          <xsd:enumeration value="5th"/>
          <xsd:enumeration value="6th"/>
          <xsd:enumeration value="7th"/>
          <xsd:enumeration value="8th"/>
          <xsd:enumeration value="9th"/>
          <xsd:enumeration value="10th"/>
          <xsd:enumeration value="11th"/>
          <xsd:enumeration value="12th"/>
          <xsd:enumeration value="13th"/>
          <xsd:enumeration value="14th"/>
          <xsd:enumeration value="15th"/>
          <xsd:enumeration value="16th"/>
          <xsd:enumeration value="17th"/>
          <xsd:enumeration value="18th"/>
          <xsd:enumeration value="19th"/>
          <xsd:enumeration value="20th"/>
          <xsd:enumeration value="21st"/>
          <xsd:enumeration value="22nd"/>
          <xsd:enumeration value="23rd"/>
          <xsd:enumeration value="24th"/>
          <xsd:enumeration value="25th"/>
          <xsd:enumeration value="26th"/>
          <xsd:enumeration value="27th"/>
          <xsd:enumeration value="28th"/>
          <xsd:enumeration value="29th"/>
          <xsd:enumeration value="30th"/>
          <xsd:enumeration value="31st"/>
        </xsd:restriction>
      </xsd:simpleType>
    </xsd:element>
    <xsd:element name="CoverageStartMonth" ma:index="10" nillable="true" ma:displayName="Coverage Start Month" ma:default="Unknown" ma:internalName="CoverageStartMonth">
      <xsd:simpleType>
        <xsd:restriction base="dms:Choice">
          <xsd:enumeration value="Unknown"/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  <xsd:element name="CoverageStartYear" ma:index="11" nillable="true" ma:displayName="Coverage Start Year" ma:default="Unknown" ma:internalName="CoverageStartYear">
      <xsd:simpleType>
        <xsd:restriction base="dms:Choice">
          <xsd:enumeration value="Unknown"/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</xsd:restriction>
      </xsd:simpleType>
    </xsd:element>
    <xsd:element name="CoverageEndDay" ma:index="12" nillable="true" ma:displayName="Coverage End Day" ma:default="Unknown" ma:internalName="CoverageEndDay">
      <xsd:simpleType>
        <xsd:restriction base="dms:Choice">
          <xsd:enumeration value="Unknown"/>
          <xsd:enumeration value="1st"/>
          <xsd:enumeration value="2nd"/>
          <xsd:enumeration value="3rd"/>
          <xsd:enumeration value="4th"/>
          <xsd:enumeration value="5th"/>
          <xsd:enumeration value="6th"/>
          <xsd:enumeration value="7th"/>
          <xsd:enumeration value="8th"/>
          <xsd:enumeration value="9th"/>
          <xsd:enumeration value="10th"/>
          <xsd:enumeration value="11th"/>
          <xsd:enumeration value="12th"/>
          <xsd:enumeration value="13th"/>
          <xsd:enumeration value="14th"/>
          <xsd:enumeration value="15th"/>
          <xsd:enumeration value="16th"/>
          <xsd:enumeration value="17th"/>
          <xsd:enumeration value="18th"/>
          <xsd:enumeration value="19th"/>
          <xsd:enumeration value="20th"/>
          <xsd:enumeration value="21st"/>
          <xsd:enumeration value="22nd"/>
          <xsd:enumeration value="23rd"/>
          <xsd:enumeration value="24th"/>
          <xsd:enumeration value="25th"/>
          <xsd:enumeration value="26th"/>
          <xsd:enumeration value="27th"/>
          <xsd:enumeration value="28th"/>
          <xsd:enumeration value="29th"/>
          <xsd:enumeration value="30th"/>
          <xsd:enumeration value="31st"/>
        </xsd:restriction>
      </xsd:simpleType>
    </xsd:element>
    <xsd:element name="CoverageEndMonth" ma:index="13" nillable="true" ma:displayName="Coverage End Month" ma:default="Unknown" ma:internalName="CoverageEndMonth">
      <xsd:simpleType>
        <xsd:restriction base="dms:Choice">
          <xsd:enumeration value="Unknown"/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  <xsd:element name="CoverageEndYear" ma:index="14" nillable="true" ma:displayName="Coverage End Year" ma:default="Unknown" ma:internalName="CoverageEndYear">
      <xsd:simpleType>
        <xsd:restriction base="dms:Choice">
          <xsd:enumeration value="Unknown"/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</xsd:restriction>
      </xsd:simpleType>
    </xsd:element>
    <xsd:element name="a12c4fbea80b408499c3ce7752de385f" ma:index="18" ma:taxonomy="true" ma:internalName="a12c4fbea80b408499c3ce7752de385f" ma:taxonomyFieldName="Devon_x0020_Keywords" ma:displayName="Subject Category" ma:readOnly="false" ma:default="" ma:fieldId="{a12c4fbe-a80b-4084-99c3-ce7752de385f}" ma:taxonomyMulti="true" ma:sspId="de2b82dc-5d1b-42e3-84a1-9392513e78fc" ma:termSetId="68b1c3be-abcc-42e4-ad04-bdd42bb62c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description="" ma:hidden="true" ma:list="{54f15968-1e26-4f5a-a0ba-f97db1e1f5f5}" ma:internalName="TaxCatchAll" ma:showField="CatchAllData" ma:web="0d3d739c-854c-4823-87dd-278b46439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description="" ma:hidden="true" ma:list="{54f15968-1e26-4f5a-a0ba-f97db1e1f5f5}" ma:internalName="TaxCatchAllLabel" ma:readOnly="true" ma:showField="CatchAllDataLabel" ma:web="0d3d739c-854c-4823-87dd-278b46439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2642852b8ce415eb942dab5510b6844" ma:index="22" nillable="true" ma:taxonomy="true" ma:internalName="h2642852b8ce415eb942dab5510b6844" ma:taxonomyFieldName="Spatial_x0020_Coverage" ma:displayName="Spatial Coverage" ma:default="" ma:fieldId="{12642852-b8ce-415e-b942-dab5510b6844}" ma:taxonomyMulti="true" ma:sspId="de2b82dc-5d1b-42e3-84a1-9392513e78fc" ma:termSetId="eb20e106-45af-441a-90c7-a1bc4378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de2b82dc-5d1b-42e3-84a1-9392513e78f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ke9a5378624e46c38d4b7a1bdebb7902" ma:index="25" nillable="true" ma:taxonomy="true" ma:internalName="ke9a5378624e46c38d4b7a1bdebb7902" ma:taxonomyFieldName="Office_x0020_Location" ma:displayName="Buildings and locations" ma:default="" ma:fieldId="{4e9a5378-624e-46c3-8d4b-7a1bdebb7902}" ma:taxonomyMulti="true" ma:sspId="de2b82dc-5d1b-42e3-84a1-9392513e78fc" ma:termSetId="9e4fe10a-02c1-440f-a4e3-27ae08a81f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tentionYears" ma:index="27" ma:displayName="Retention Years" ma:default="2" ma:internalName="RetentionYears" ma:readOnly="false">
      <xsd:simpleType>
        <xsd:restriction base="dms:Choice"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  <xsd:enumeration value="10"/>
          <xsd:enumeration value="12"/>
          <xsd:enumeration value="15"/>
          <xsd:enumeration value="18"/>
          <xsd:enumeration value="19"/>
          <xsd:enumeration value="20"/>
          <xsd:enumeration value="25"/>
          <xsd:enumeration value="30"/>
          <xsd:enumeration value="40"/>
          <xsd:enumeration value="50"/>
          <xsd:enumeration value="75"/>
          <xsd:enumeration value="100"/>
        </xsd:restriction>
      </xsd:simpleType>
    </xsd:element>
    <xsd:element name="VenueName" ma:index="28" nillable="true" ma:displayName="Venue Name" ma:internalName="VenueName" ma:readOnly="false">
      <xsd:simpleType>
        <xsd:restriction base="dms:Text"/>
      </xsd:simpleType>
    </xsd:element>
    <xsd:element name="RetentionAction" ma:index="31" nillable="true" ma:displayName="Retention Action" ma:description="Action taken when retention period expires" ma:format="Dropdown" ma:hidden="true" ma:internalName="RetentionAction" ma:readOnly="false">
      <xsd:simpleType>
        <xsd:restriction base="dms:Choice">
          <xsd:enumeration value="Ask me later"/>
          <xsd:enumeration value="Delete (recycle bin)"/>
          <xsd:enumeration value="Record in SharePoint"/>
          <xsd:enumeration value="Move to Records Manag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d739c-854c-4823-87dd-278b46439e36" elementFormDefault="qualified">
    <xsd:import namespace="http://schemas.microsoft.com/office/2006/documentManagement/types"/>
    <xsd:import namespace="http://schemas.microsoft.com/office/infopath/2007/PartnerControls"/>
    <xsd:element name="ContentOwner" ma:index="29" nillable="true" ma:displayName="Content Owner" ma:list="UserInfo" ma:SharePointGroup="0" ma:internalName="Cont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rgetSiteUrl" ma:index="30" nillable="true" ma:displayName="Target Site Url" ma:internalName="TargetSiteUrl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c817e-8d7f-4d4b-a0c6-a07f0c202515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29e3c-e0f6-4e2a-ae3e-c16ef414f9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8" nillable="true" ma:displayName="MediaServiceAutoTags" ma:internalName="MediaServiceAutoTags" ma:readOnly="true">
      <xsd:simpleType>
        <xsd:restriction base="dms:Text"/>
      </xsd:simpleType>
    </xsd:element>
    <xsd:element name="MediaServiceOCR" ma:index="3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4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de2b82dc-5d1b-42e3-84a1-9392513e78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de2b82dc-5d1b-42e3-84a1-9392513e78fc" ContentTypeId="0x0101004275BB42FFA51140B08CD3739BF7BAB402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D41C5E-685B-4A39-89DB-80D0B352072C}">
  <ds:schemaRefs>
    <ds:schemaRef ds:uri="http://schemas.microsoft.com/office/infopath/2007/PartnerControls"/>
    <ds:schemaRef ds:uri="dd989013-3695-4458-8df5-613b197d9ac2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b84c817e-8d7f-4d4b-a0c6-a07f0c202515"/>
    <ds:schemaRef ds:uri="http://schemas.openxmlformats.org/package/2006/metadata/core-properties"/>
    <ds:schemaRef ds:uri="http://purl.org/dc/terms/"/>
    <ds:schemaRef ds:uri="0f729e3c-e0f6-4e2a-ae3e-c16ef414f998"/>
    <ds:schemaRef ds:uri="0d3d739c-854c-4823-87dd-278b46439e3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4E89E1-24A0-488D-A980-75B30B8DAD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989013-3695-4458-8df5-613b197d9ac2"/>
    <ds:schemaRef ds:uri="0d3d739c-854c-4823-87dd-278b46439e36"/>
    <ds:schemaRef ds:uri="b84c817e-8d7f-4d4b-a0c6-a07f0c202515"/>
    <ds:schemaRef ds:uri="0f729e3c-e0f6-4e2a-ae3e-c16ef414f9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E1BD6E-2FF6-488D-B16A-38EC94F62ABB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89E0BD5-8D15-4687-8B44-DEE3B0800E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2957</TotalTime>
  <Words>274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Farrell</dc:creator>
  <cp:lastModifiedBy>Will Lawry</cp:lastModifiedBy>
  <cp:revision>34</cp:revision>
  <dcterms:created xsi:type="dcterms:W3CDTF">2022-01-12T10:11:56Z</dcterms:created>
  <dcterms:modified xsi:type="dcterms:W3CDTF">2023-01-12T13:48:41Z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0x0101004275BB42FFA51140B08CD3739BF7BAB40200D52BB1120D2C534EA7D75A0768C22A8000730E546DCFEC1444B163037886B0B39C</vt:lpwstr>
  </property>
  <property fmtid="{D5CDD505-2E9C-101B-9397-08002B2CF9AE}" pid="3" name="TaxKeyword">
    <vt:lpwstr/>
  </property>
  <property fmtid="{D5CDD505-2E9C-101B-9397-08002B2CF9AE}" pid="4" name="Spatial_x0020_Coverage">
    <vt:lpwstr/>
  </property>
  <property fmtid="{D5CDD505-2E9C-101B-9397-08002B2CF9AE}" pid="5" name="Devon Keywords">
    <vt:lpwstr>11;#Adult safeguarding|89917671-5e12-4f58-97cf-754933ebe0ee</vt:lpwstr>
  </property>
  <property fmtid="{D5CDD505-2E9C-101B-9397-08002B2CF9AE}" pid="6" name="Office_x0020_Location">
    <vt:lpwstr/>
  </property>
  <property fmtid="{D5CDD505-2E9C-101B-9397-08002B2CF9AE}" pid="7" name="MediaServiceImageTags">
    <vt:lpwstr/>
  </property>
  <property fmtid="{D5CDD505-2E9C-101B-9397-08002B2CF9AE}" pid="8" name="Spatial Coverage">
    <vt:lpwstr/>
  </property>
  <property fmtid="{D5CDD505-2E9C-101B-9397-08002B2CF9AE}" pid="9" name="Office Location">
    <vt:lpwstr/>
  </property>
</Properties>
</file>